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78" r:id="rId7"/>
    <p:sldId id="261" r:id="rId8"/>
    <p:sldId id="262" r:id="rId9"/>
    <p:sldId id="275" r:id="rId10"/>
    <p:sldId id="264" r:id="rId11"/>
    <p:sldId id="268" r:id="rId12"/>
    <p:sldId id="269" r:id="rId13"/>
    <p:sldId id="265" r:id="rId14"/>
    <p:sldId id="266" r:id="rId15"/>
    <p:sldId id="267" r:id="rId16"/>
    <p:sldId id="270" r:id="rId17"/>
    <p:sldId id="276" r:id="rId18"/>
    <p:sldId id="271" r:id="rId19"/>
    <p:sldId id="272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5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7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6855-2ED8-4A01-959A-73973F731B0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819F-2B21-418E-9ADD-DC104CC68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5C4-57B4-44A7-9E78-0A23CBB0A9FA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402F-F4C6-4B43-ACBC-4B086AB4F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76BD-41B5-4EFB-ABF0-478D2AEA3884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96A0-8003-40F6-81EF-9315A2441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522E-B1F8-4EA4-BC33-EF6CFDB7A95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3FFB-7172-43DA-BD4B-0581DF2B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0011-1BBE-4B58-8ED1-DDAC2270F476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FAFF-F844-4B03-AB77-CFE339108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ADF6-409B-4C14-B253-F6A665B9522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BA4-0966-4F32-B2F4-AE1F60D6A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CC3F-7DBE-4DE4-A89C-4E9C68542E4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3BA6-BE80-4C95-8F4C-B8F02B35B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7569-887C-4726-A003-8E97C1CBFE17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D4F3-A442-42B2-8671-A8934188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5202-033F-4465-8775-860C51E35A8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F040-B369-4EE8-B768-15F04129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C18E-390E-44CB-9ECB-DAD57BAE138A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3E73-7025-42FE-82AB-14E1892F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FAA4-C643-4435-BAB5-B5559FAFC91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2908-3D02-48B8-9AA4-F4BA96FCB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A4BE0-8C04-4C57-9167-DC2A1C44CE5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BCE86-4987-4145-9C8B-0AD246038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46" r:id="rId2"/>
    <p:sldLayoutId id="2147483853" r:id="rId3"/>
    <p:sldLayoutId id="2147483847" r:id="rId4"/>
    <p:sldLayoutId id="2147483854" r:id="rId5"/>
    <p:sldLayoutId id="2147483848" r:id="rId6"/>
    <p:sldLayoutId id="2147483849" r:id="rId7"/>
    <p:sldLayoutId id="2147483855" r:id="rId8"/>
    <p:sldLayoutId id="2147483856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E7BC2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D092A7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429552" cy="135732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Розділ №7. </a:t>
            </a:r>
            <a:br>
              <a:rPr lang="uk-UA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Військова топографія</a:t>
            </a:r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4438" y="40005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063" y="3929063"/>
            <a:ext cx="8215312" cy="2143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Мета уроку: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порядок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порядок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компасом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Удосконалити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відстаней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Виховати у </a:t>
            </a:r>
            <a:r>
              <a:rPr lang="uk-UA" sz="2600" noProof="1"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лавах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контрактній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313" y="2143125"/>
            <a:ext cx="7358062" cy="1214438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№7. Заняття №1.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9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“ОРІЄНТУВАННЯ НА МІСЦЕВОСТІ.”</a:t>
            </a:r>
            <a:endParaRPr lang="ru-RU" sz="39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785813"/>
          </a:xfrm>
        </p:spPr>
        <p:txBody>
          <a:bodyPr/>
          <a:lstStyle/>
          <a:p>
            <a:pPr algn="ctr"/>
            <a:r>
              <a:rPr lang="uk-UA" sz="2400" smtClean="0"/>
              <a:t>Кутові розміри предметів вимірюють за допомогою:</a:t>
            </a:r>
            <a:endParaRPr lang="ru-RU" sz="2400" smtClean="0"/>
          </a:p>
        </p:txBody>
      </p:sp>
      <p:pic>
        <p:nvPicPr>
          <p:cNvPr id="5" name="Содержимое 4" descr="в сл з бінокле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60838" y="2143125"/>
            <a:ext cx="4983162" cy="3429000"/>
          </a:xfrm>
        </p:spPr>
      </p:pic>
      <p:sp>
        <p:nvSpPr>
          <p:cNvPr id="4" name="Прямоугольник 3"/>
          <p:cNvSpPr/>
          <p:nvPr/>
        </p:nvSpPr>
        <p:spPr>
          <a:xfrm>
            <a:off x="1214438" y="1071563"/>
            <a:ext cx="564356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1. Приладів спостереження і прицілювання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 l="18745" t="8559" r="22707" b="17026"/>
          <a:stretch>
            <a:fillRect/>
          </a:stretch>
        </p:blipFill>
        <p:spPr bwMode="auto">
          <a:xfrm>
            <a:off x="0" y="2143125"/>
            <a:ext cx="3752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3000" y="642938"/>
            <a:ext cx="57150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2. Допоміжних предметів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2071688"/>
            <a:ext cx="9151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72188" y="2214563"/>
            <a:ext cx="2857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 допомогою лінійки</a:t>
            </a:r>
            <a:endParaRPr lang="ru-RU" dirty="0"/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39" name="Group 15"/>
          <p:cNvGrpSpPr>
            <a:grpSpLocks noChangeAspect="1"/>
          </p:cNvGrpSpPr>
          <p:nvPr/>
        </p:nvGrpSpPr>
        <p:grpSpPr bwMode="auto">
          <a:xfrm>
            <a:off x="0" y="1571625"/>
            <a:ext cx="2628900" cy="2309813"/>
            <a:chOff x="2949" y="1703"/>
            <a:chExt cx="3247" cy="2817"/>
          </a:xfrm>
        </p:grpSpPr>
        <p:sp>
          <p:nvSpPr>
            <p:cNvPr id="2257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949" y="1703"/>
              <a:ext cx="3247" cy="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2574" name="Picture 27" descr="приціл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90" y="3097"/>
              <a:ext cx="2964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75" name="Group 16"/>
            <p:cNvGrpSpPr>
              <a:grpSpLocks/>
            </p:cNvGrpSpPr>
            <p:nvPr/>
          </p:nvGrpSpPr>
          <p:grpSpPr bwMode="auto">
            <a:xfrm>
              <a:off x="3654" y="2121"/>
              <a:ext cx="2030" cy="2370"/>
              <a:chOff x="3654" y="2121"/>
              <a:chExt cx="2030" cy="237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3655" y="2261"/>
                <a:ext cx="2" cy="97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flipV="1">
                <a:off x="5490" y="2261"/>
                <a:ext cx="2" cy="97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flipV="1">
                <a:off x="4220" y="2679"/>
                <a:ext cx="2" cy="4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flipV="1">
                <a:off x="4925" y="2679"/>
                <a:ext cx="2" cy="4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>
                <a:off x="4220" y="2816"/>
                <a:ext cx="706" cy="2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3655" y="2400"/>
                <a:ext cx="1835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82" name="Text Box 20"/>
              <p:cNvSpPr txBox="1">
                <a:spLocks noChangeArrowheads="1"/>
              </p:cNvSpPr>
              <p:nvPr/>
            </p:nvSpPr>
            <p:spPr bwMode="auto">
              <a:xfrm>
                <a:off x="4078" y="2539"/>
                <a:ext cx="841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100" b="1" i="1">
                    <a:latin typeface="Calibri" pitchFamily="34" charset="0"/>
                    <a:cs typeface="Times New Roman" pitchFamily="18" charset="0"/>
                  </a:rPr>
                  <a:t>0-025</a:t>
                </a:r>
                <a:endParaRPr lang="uk-UA"/>
              </a:p>
            </p:txBody>
          </p:sp>
          <p:sp>
            <p:nvSpPr>
              <p:cNvPr id="22583" name="Text Box 19"/>
              <p:cNvSpPr txBox="1">
                <a:spLocks noChangeArrowheads="1"/>
              </p:cNvSpPr>
              <p:nvPr/>
            </p:nvSpPr>
            <p:spPr bwMode="auto">
              <a:xfrm>
                <a:off x="3937" y="2121"/>
                <a:ext cx="127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1100" b="1" i="1">
                    <a:latin typeface="Calibri" pitchFamily="34" charset="0"/>
                    <a:cs typeface="Times New Roman" pitchFamily="18" charset="0"/>
                  </a:rPr>
                  <a:t>0-06</a:t>
                </a:r>
                <a:endParaRPr lang="uk-UA"/>
              </a:p>
            </p:txBody>
          </p:sp>
          <p:sp>
            <p:nvSpPr>
              <p:cNvPr id="22584" name="Text Box 18"/>
              <p:cNvSpPr txBox="1">
                <a:spLocks noChangeArrowheads="1"/>
              </p:cNvSpPr>
              <p:nvPr/>
            </p:nvSpPr>
            <p:spPr bwMode="auto">
              <a:xfrm>
                <a:off x="4184" y="3097"/>
                <a:ext cx="794" cy="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uk-UA" sz="1100" b="1">
                  <a:solidFill>
                    <a:srgbClr val="FFFFFF"/>
                  </a:solidFill>
                  <a:latin typeface="Calibri" pitchFamily="34" charset="0"/>
                  <a:cs typeface="Times New Roman" pitchFamily="18" charset="0"/>
                </a:endParaRPr>
              </a:p>
              <a:p>
                <a:r>
                  <a:rPr lang="uk-UA" sz="1100" b="1">
                    <a:solidFill>
                      <a:srgbClr val="FFFFFF"/>
                    </a:solidFill>
                    <a:latin typeface="Calibri" pitchFamily="34" charset="0"/>
                    <a:cs typeface="Times New Roman" pitchFamily="18" charset="0"/>
                  </a:rPr>
                  <a:t>мушка</a:t>
                </a:r>
                <a:endParaRPr lang="uk-UA"/>
              </a:p>
            </p:txBody>
          </p:sp>
          <p:sp>
            <p:nvSpPr>
              <p:cNvPr id="22585" name="Text Box 17"/>
              <p:cNvSpPr txBox="1">
                <a:spLocks noChangeArrowheads="1"/>
              </p:cNvSpPr>
              <p:nvPr/>
            </p:nvSpPr>
            <p:spPr bwMode="auto">
              <a:xfrm>
                <a:off x="3655" y="3933"/>
                <a:ext cx="2029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 sz="1400" b="1">
                    <a:solidFill>
                      <a:srgbClr val="FFFFFF"/>
                    </a:solidFill>
                    <a:latin typeface="Calibri" pitchFamily="34" charset="0"/>
                    <a:cs typeface="Times New Roman" pitchFamily="18" charset="0"/>
                  </a:rPr>
                  <a:t>прицільна планка</a:t>
                </a:r>
                <a:endParaRPr lang="uk-UA" sz="1400"/>
              </a:p>
            </p:txBody>
          </p:sp>
        </p:grpSp>
      </p:grpSp>
      <p:sp>
        <p:nvSpPr>
          <p:cNvPr id="2253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58" name="Group 34"/>
          <p:cNvGrpSpPr>
            <a:grpSpLocks noChangeAspect="1"/>
          </p:cNvGrpSpPr>
          <p:nvPr/>
        </p:nvGrpSpPr>
        <p:grpSpPr bwMode="auto">
          <a:xfrm>
            <a:off x="3000375" y="1500188"/>
            <a:ext cx="5829300" cy="3200400"/>
            <a:chOff x="3090" y="1821"/>
            <a:chExt cx="7201" cy="3902"/>
          </a:xfrm>
        </p:grpSpPr>
        <p:sp>
          <p:nvSpPr>
            <p:cNvPr id="22542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090" y="1821"/>
              <a:ext cx="7201" cy="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Rectangle 64"/>
            <p:cNvSpPr>
              <a:spLocks noChangeArrowheads="1"/>
            </p:cNvSpPr>
            <p:nvPr/>
          </p:nvSpPr>
          <p:spPr bwMode="auto">
            <a:xfrm>
              <a:off x="3230" y="2239"/>
              <a:ext cx="423" cy="20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Rectangle 63"/>
            <p:cNvSpPr>
              <a:spLocks noChangeArrowheads="1"/>
            </p:cNvSpPr>
            <p:nvPr/>
          </p:nvSpPr>
          <p:spPr bwMode="auto">
            <a:xfrm>
              <a:off x="3372" y="2239"/>
              <a:ext cx="142" cy="20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AutoShape 62"/>
            <p:cNvSpPr>
              <a:spLocks noChangeArrowheads="1"/>
            </p:cNvSpPr>
            <p:nvPr/>
          </p:nvSpPr>
          <p:spPr bwMode="auto">
            <a:xfrm rot="10800000">
              <a:off x="3230" y="4329"/>
              <a:ext cx="423" cy="55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61"/>
            <p:cNvSpPr>
              <a:spLocks noChangeShapeType="1"/>
            </p:cNvSpPr>
            <p:nvPr/>
          </p:nvSpPr>
          <p:spPr bwMode="auto">
            <a:xfrm>
              <a:off x="3230" y="4330"/>
              <a:ext cx="1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60"/>
            <p:cNvSpPr>
              <a:spLocks noChangeShapeType="1"/>
            </p:cNvSpPr>
            <p:nvPr/>
          </p:nvSpPr>
          <p:spPr bwMode="auto">
            <a:xfrm>
              <a:off x="3654" y="4330"/>
              <a:ext cx="2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59"/>
            <p:cNvSpPr>
              <a:spLocks noChangeShapeType="1"/>
            </p:cNvSpPr>
            <p:nvPr/>
          </p:nvSpPr>
          <p:spPr bwMode="auto">
            <a:xfrm>
              <a:off x="3230" y="5166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Text Box 58"/>
            <p:cNvSpPr txBox="1">
              <a:spLocks noChangeArrowheads="1"/>
            </p:cNvSpPr>
            <p:nvPr/>
          </p:nvSpPr>
          <p:spPr bwMode="auto">
            <a:xfrm>
              <a:off x="3090" y="5165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i="1">
                  <a:cs typeface="Times New Roman" pitchFamily="18" charset="0"/>
                </a:rPr>
                <a:t>0-12</a:t>
              </a:r>
              <a:endParaRPr lang="uk-UA"/>
            </a:p>
          </p:txBody>
        </p:sp>
        <p:sp>
          <p:nvSpPr>
            <p:cNvPr id="22550" name="AutoShape 57"/>
            <p:cNvSpPr>
              <a:spLocks noChangeArrowheads="1"/>
            </p:cNvSpPr>
            <p:nvPr/>
          </p:nvSpPr>
          <p:spPr bwMode="auto">
            <a:xfrm>
              <a:off x="5490" y="2518"/>
              <a:ext cx="2117" cy="1255"/>
            </a:xfrm>
            <a:prstGeom prst="cube">
              <a:avLst>
                <a:gd name="adj" fmla="val 249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Text Box 56"/>
            <p:cNvSpPr txBox="1">
              <a:spLocks noChangeArrowheads="1"/>
            </p:cNvSpPr>
            <p:nvPr/>
          </p:nvSpPr>
          <p:spPr bwMode="auto">
            <a:xfrm>
              <a:off x="5773" y="3075"/>
              <a:ext cx="127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400" b="1">
                  <a:cs typeface="Times New Roman" pitchFamily="18" charset="0"/>
                </a:rPr>
                <a:t>сірники</a:t>
              </a:r>
              <a:endParaRPr lang="uk-UA"/>
            </a:p>
          </p:txBody>
        </p:sp>
        <p:sp>
          <p:nvSpPr>
            <p:cNvPr id="22552" name="Line 55"/>
            <p:cNvSpPr>
              <a:spLocks noChangeShapeType="1"/>
            </p:cNvSpPr>
            <p:nvPr/>
          </p:nvSpPr>
          <p:spPr bwMode="auto">
            <a:xfrm>
              <a:off x="4643" y="2796"/>
              <a:ext cx="84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54"/>
            <p:cNvSpPr>
              <a:spLocks noChangeShapeType="1"/>
            </p:cNvSpPr>
            <p:nvPr/>
          </p:nvSpPr>
          <p:spPr bwMode="auto">
            <a:xfrm flipH="1">
              <a:off x="4643" y="3773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53"/>
            <p:cNvSpPr>
              <a:spLocks noChangeShapeType="1"/>
            </p:cNvSpPr>
            <p:nvPr/>
          </p:nvSpPr>
          <p:spPr bwMode="auto">
            <a:xfrm>
              <a:off x="7326" y="2796"/>
              <a:ext cx="1129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52"/>
            <p:cNvSpPr>
              <a:spLocks noChangeShapeType="1"/>
            </p:cNvSpPr>
            <p:nvPr/>
          </p:nvSpPr>
          <p:spPr bwMode="auto">
            <a:xfrm>
              <a:off x="7607" y="2518"/>
              <a:ext cx="12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51"/>
            <p:cNvSpPr>
              <a:spLocks noChangeShapeType="1"/>
            </p:cNvSpPr>
            <p:nvPr/>
          </p:nvSpPr>
          <p:spPr bwMode="auto">
            <a:xfrm flipH="1">
              <a:off x="7890" y="2518"/>
              <a:ext cx="284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Line 50"/>
            <p:cNvSpPr>
              <a:spLocks noChangeShapeType="1"/>
            </p:cNvSpPr>
            <p:nvPr/>
          </p:nvSpPr>
          <p:spPr bwMode="auto">
            <a:xfrm>
              <a:off x="4925" y="2796"/>
              <a:ext cx="1" cy="9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Line 49"/>
            <p:cNvSpPr>
              <a:spLocks noChangeShapeType="1"/>
            </p:cNvSpPr>
            <p:nvPr/>
          </p:nvSpPr>
          <p:spPr bwMode="auto">
            <a:xfrm>
              <a:off x="5490" y="3773"/>
              <a:ext cx="1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48"/>
            <p:cNvSpPr>
              <a:spLocks noChangeShapeType="1"/>
            </p:cNvSpPr>
            <p:nvPr/>
          </p:nvSpPr>
          <p:spPr bwMode="auto">
            <a:xfrm>
              <a:off x="7326" y="3773"/>
              <a:ext cx="1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Line 47"/>
            <p:cNvSpPr>
              <a:spLocks noChangeShapeType="1"/>
            </p:cNvSpPr>
            <p:nvPr/>
          </p:nvSpPr>
          <p:spPr bwMode="auto">
            <a:xfrm>
              <a:off x="5490" y="4191"/>
              <a:ext cx="18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Text Box 46"/>
            <p:cNvSpPr txBox="1">
              <a:spLocks noChangeArrowheads="1"/>
            </p:cNvSpPr>
            <p:nvPr/>
          </p:nvSpPr>
          <p:spPr bwMode="auto">
            <a:xfrm>
              <a:off x="3655" y="2378"/>
              <a:ext cx="141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400" b="1">
                  <a:cs typeface="Times New Roman" pitchFamily="18" charset="0"/>
                </a:rPr>
                <a:t>олівець</a:t>
              </a:r>
              <a:endParaRPr lang="uk-UA"/>
            </a:p>
          </p:txBody>
        </p:sp>
        <p:sp>
          <p:nvSpPr>
            <p:cNvPr id="22562" name="Text Box 45"/>
            <p:cNvSpPr txBox="1">
              <a:spLocks noChangeArrowheads="1"/>
            </p:cNvSpPr>
            <p:nvPr/>
          </p:nvSpPr>
          <p:spPr bwMode="auto">
            <a:xfrm>
              <a:off x="5773" y="4190"/>
              <a:ext cx="127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i="1">
                  <a:cs typeface="Times New Roman" pitchFamily="18" charset="0"/>
                </a:rPr>
                <a:t>0-90</a:t>
              </a:r>
              <a:endParaRPr lang="uk-UA"/>
            </a:p>
          </p:txBody>
        </p:sp>
        <p:sp>
          <p:nvSpPr>
            <p:cNvPr id="22563" name="Text Box 44"/>
            <p:cNvSpPr txBox="1">
              <a:spLocks noChangeArrowheads="1"/>
            </p:cNvSpPr>
            <p:nvPr/>
          </p:nvSpPr>
          <p:spPr bwMode="auto">
            <a:xfrm>
              <a:off x="8173" y="2518"/>
              <a:ext cx="705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i="1">
                  <a:cs typeface="Times New Roman" pitchFamily="18" charset="0"/>
                </a:rPr>
                <a:t>0-30</a:t>
              </a:r>
              <a:endParaRPr lang="uk-UA"/>
            </a:p>
          </p:txBody>
        </p:sp>
        <p:sp>
          <p:nvSpPr>
            <p:cNvPr id="22564" name="Text Box 43"/>
            <p:cNvSpPr txBox="1">
              <a:spLocks noChangeArrowheads="1"/>
            </p:cNvSpPr>
            <p:nvPr/>
          </p:nvSpPr>
          <p:spPr bwMode="auto">
            <a:xfrm>
              <a:off x="4943" y="2953"/>
              <a:ext cx="706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i="1">
                  <a:cs typeface="Times New Roman" pitchFamily="18" charset="0"/>
                </a:rPr>
                <a:t>0-60</a:t>
              </a:r>
              <a:endParaRPr lang="uk-UA"/>
            </a:p>
          </p:txBody>
        </p:sp>
        <p:pic>
          <p:nvPicPr>
            <p:cNvPr id="22565" name="Picture 42" descr="патрон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8741" y="3340"/>
              <a:ext cx="557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6" name="Line 41"/>
            <p:cNvSpPr>
              <a:spLocks noChangeShapeType="1"/>
            </p:cNvSpPr>
            <p:nvPr/>
          </p:nvSpPr>
          <p:spPr bwMode="auto">
            <a:xfrm>
              <a:off x="7891" y="4608"/>
              <a:ext cx="1" cy="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Line 40"/>
            <p:cNvSpPr>
              <a:spLocks noChangeShapeType="1"/>
            </p:cNvSpPr>
            <p:nvPr/>
          </p:nvSpPr>
          <p:spPr bwMode="auto">
            <a:xfrm>
              <a:off x="10150" y="4469"/>
              <a:ext cx="2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Line 39"/>
            <p:cNvSpPr>
              <a:spLocks noChangeShapeType="1"/>
            </p:cNvSpPr>
            <p:nvPr/>
          </p:nvSpPr>
          <p:spPr bwMode="auto">
            <a:xfrm>
              <a:off x="7891" y="5165"/>
              <a:ext cx="2283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Text Box 38"/>
            <p:cNvSpPr txBox="1">
              <a:spLocks noChangeArrowheads="1"/>
            </p:cNvSpPr>
            <p:nvPr/>
          </p:nvSpPr>
          <p:spPr bwMode="auto">
            <a:xfrm>
              <a:off x="8738" y="4887"/>
              <a:ext cx="84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i="1">
                  <a:cs typeface="Times New Roman" pitchFamily="18" charset="0"/>
                </a:rPr>
                <a:t>1-80</a:t>
              </a:r>
              <a:endParaRPr lang="uk-UA"/>
            </a:p>
          </p:txBody>
        </p:sp>
        <p:sp>
          <p:nvSpPr>
            <p:cNvPr id="22570" name="Text Box 37"/>
            <p:cNvSpPr txBox="1">
              <a:spLocks noChangeArrowheads="1"/>
            </p:cNvSpPr>
            <p:nvPr/>
          </p:nvSpPr>
          <p:spPr bwMode="auto">
            <a:xfrm>
              <a:off x="7891" y="5305"/>
              <a:ext cx="239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cs typeface="Times New Roman" pitchFamily="18" charset="0"/>
                </a:rPr>
                <a:t>патрон 5,45 мм до АК-74</a:t>
              </a:r>
              <a:endParaRPr lang="uk-UA"/>
            </a:p>
          </p:txBody>
        </p:sp>
        <p:sp>
          <p:nvSpPr>
            <p:cNvPr id="22571" name="Text Box 36"/>
            <p:cNvSpPr txBox="1">
              <a:spLocks noChangeArrowheads="1"/>
            </p:cNvSpPr>
            <p:nvPr/>
          </p:nvSpPr>
          <p:spPr bwMode="auto">
            <a:xfrm>
              <a:off x="9356" y="4173"/>
              <a:ext cx="61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000" b="1" i="1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/>
              <a:r>
                <a:rPr lang="uk-UA" sz="1000" b="1" i="1">
                  <a:solidFill>
                    <a:srgbClr val="FFFFFF"/>
                  </a:solidFill>
                  <a:cs typeface="Times New Roman" pitchFamily="18" charset="0"/>
                </a:rPr>
                <a:t>0-10</a:t>
              </a:r>
              <a:endParaRPr lang="uk-UA"/>
            </a:p>
          </p:txBody>
        </p:sp>
        <p:sp>
          <p:nvSpPr>
            <p:cNvPr id="22572" name="Text Box 35"/>
            <p:cNvSpPr txBox="1">
              <a:spLocks noChangeArrowheads="1"/>
            </p:cNvSpPr>
            <p:nvPr/>
          </p:nvSpPr>
          <p:spPr bwMode="auto">
            <a:xfrm>
              <a:off x="8032" y="4190"/>
              <a:ext cx="61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i="1">
                  <a:solidFill>
                    <a:srgbClr val="FFFFFF"/>
                  </a:solidFill>
                  <a:cs typeface="Times New Roman" pitchFamily="18" charset="0"/>
                </a:rPr>
                <a:t>0-15</a:t>
              </a:r>
              <a:endParaRPr lang="uk-UA"/>
            </a:p>
          </p:txBody>
        </p:sp>
      </p:grpSp>
      <p:pic>
        <p:nvPicPr>
          <p:cNvPr id="1101" name="Picture 77" descr="Рука"/>
          <p:cNvPicPr>
            <a:picLocks noChangeAspect="1" noChangeArrowheads="1"/>
          </p:cNvPicPr>
          <p:nvPr/>
        </p:nvPicPr>
        <p:blipFill>
          <a:blip r:embed="rId7">
            <a:lum bright="6000" contrast="12000"/>
          </a:blip>
          <a:srcRect/>
          <a:stretch>
            <a:fillRect/>
          </a:stretch>
        </p:blipFill>
        <p:spPr bwMode="auto">
          <a:xfrm>
            <a:off x="214313" y="4572000"/>
            <a:ext cx="57181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5000625" y="2571750"/>
            <a:ext cx="1285875" cy="357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СІРНИКИ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0" grpId="0" animBg="1"/>
      <p:bldP spid="10" grpId="1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143875" cy="868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Лінійні величина деяких об'єктів</a:t>
            </a:r>
            <a:endParaRPr lang="ru-RU" dirty="0"/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3555" name="Group 1"/>
          <p:cNvGrpSpPr>
            <a:grpSpLocks noChangeAspect="1"/>
          </p:cNvGrpSpPr>
          <p:nvPr/>
        </p:nvGrpSpPr>
        <p:grpSpPr bwMode="auto">
          <a:xfrm>
            <a:off x="0" y="785813"/>
            <a:ext cx="4071938" cy="2786062"/>
            <a:chOff x="4220" y="781"/>
            <a:chExt cx="5030" cy="3397"/>
          </a:xfrm>
        </p:grpSpPr>
        <p:sp>
          <p:nvSpPr>
            <p:cNvPr id="2358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220" y="781"/>
              <a:ext cx="4801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3582" name="Picture 12" descr="рст-м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43" y="1200"/>
              <a:ext cx="847" cy="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3" name="Line 11"/>
            <p:cNvSpPr>
              <a:spLocks noChangeShapeType="1"/>
            </p:cNvSpPr>
            <p:nvPr/>
          </p:nvSpPr>
          <p:spPr bwMode="auto">
            <a:xfrm>
              <a:off x="8455" y="1200"/>
              <a:ext cx="1" cy="2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Line 10"/>
            <p:cNvSpPr>
              <a:spLocks noChangeShapeType="1"/>
            </p:cNvSpPr>
            <p:nvPr/>
          </p:nvSpPr>
          <p:spPr bwMode="auto">
            <a:xfrm>
              <a:off x="7608" y="3290"/>
              <a:ext cx="112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9"/>
            <p:cNvSpPr>
              <a:spLocks noChangeShapeType="1"/>
            </p:cNvSpPr>
            <p:nvPr/>
          </p:nvSpPr>
          <p:spPr bwMode="auto">
            <a:xfrm>
              <a:off x="7608" y="1200"/>
              <a:ext cx="112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3586" name="Picture 8" descr="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6" y="1199"/>
              <a:ext cx="1204" cy="2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7" name="Text Box 7"/>
            <p:cNvSpPr txBox="1">
              <a:spLocks noChangeArrowheads="1"/>
            </p:cNvSpPr>
            <p:nvPr/>
          </p:nvSpPr>
          <p:spPr bwMode="auto">
            <a:xfrm>
              <a:off x="4220" y="781"/>
              <a:ext cx="112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cs typeface="Times New Roman" pitchFamily="18" charset="0"/>
                </a:rPr>
                <a:t>Людина</a:t>
              </a:r>
              <a:endParaRPr lang="ru-RU"/>
            </a:p>
          </p:txBody>
        </p:sp>
        <p:sp>
          <p:nvSpPr>
            <p:cNvPr id="23588" name="Line 6"/>
            <p:cNvSpPr>
              <a:spLocks noChangeShapeType="1"/>
            </p:cNvSpPr>
            <p:nvPr/>
          </p:nvSpPr>
          <p:spPr bwMode="auto">
            <a:xfrm>
              <a:off x="7043" y="2594"/>
              <a:ext cx="0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5"/>
            <p:cNvSpPr>
              <a:spLocks noChangeShapeType="1"/>
            </p:cNvSpPr>
            <p:nvPr/>
          </p:nvSpPr>
          <p:spPr bwMode="auto">
            <a:xfrm>
              <a:off x="7890" y="2594"/>
              <a:ext cx="1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4"/>
            <p:cNvSpPr>
              <a:spLocks noChangeShapeType="1"/>
            </p:cNvSpPr>
            <p:nvPr/>
          </p:nvSpPr>
          <p:spPr bwMode="auto">
            <a:xfrm>
              <a:off x="7043" y="3709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Text Box 3"/>
            <p:cNvSpPr txBox="1">
              <a:spLocks noChangeArrowheads="1"/>
            </p:cNvSpPr>
            <p:nvPr/>
          </p:nvSpPr>
          <p:spPr bwMode="auto">
            <a:xfrm>
              <a:off x="7044" y="3709"/>
              <a:ext cx="846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i="1">
                  <a:cs typeface="Times New Roman" pitchFamily="18" charset="0"/>
                </a:rPr>
                <a:t>0</a:t>
              </a:r>
              <a:r>
                <a:rPr lang="uk-UA" sz="1400" b="1" i="1">
                  <a:cs typeface="Times New Roman" pitchFamily="18" charset="0"/>
                </a:rPr>
                <a:t>,5 м</a:t>
              </a:r>
              <a:endParaRPr lang="uk-UA"/>
            </a:p>
          </p:txBody>
        </p:sp>
        <p:sp>
          <p:nvSpPr>
            <p:cNvPr id="23592" name="Text Box 2"/>
            <p:cNvSpPr txBox="1">
              <a:spLocks noChangeArrowheads="1"/>
            </p:cNvSpPr>
            <p:nvPr/>
          </p:nvSpPr>
          <p:spPr bwMode="auto">
            <a:xfrm>
              <a:off x="8456" y="1896"/>
              <a:ext cx="79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 i="1">
                  <a:cs typeface="Times New Roman" pitchFamily="18" charset="0"/>
                </a:rPr>
                <a:t>1,7 м</a:t>
              </a:r>
              <a:endParaRPr lang="uk-UA"/>
            </a:p>
          </p:txBody>
        </p:sp>
      </p:grpSp>
      <p:sp>
        <p:nvSpPr>
          <p:cNvPr id="2355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3557" name="Group 18"/>
          <p:cNvGrpSpPr>
            <a:grpSpLocks noChangeAspect="1"/>
          </p:cNvGrpSpPr>
          <p:nvPr/>
        </p:nvGrpSpPr>
        <p:grpSpPr bwMode="auto">
          <a:xfrm>
            <a:off x="357188" y="3357563"/>
            <a:ext cx="7940675" cy="3128962"/>
            <a:chOff x="2949" y="7071"/>
            <a:chExt cx="7623" cy="3136"/>
          </a:xfrm>
        </p:grpSpPr>
        <p:sp>
          <p:nvSpPr>
            <p:cNvPr id="23569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949" y="7071"/>
              <a:ext cx="7623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Text Box 29"/>
            <p:cNvSpPr txBox="1">
              <a:spLocks noChangeArrowheads="1"/>
            </p:cNvSpPr>
            <p:nvPr/>
          </p:nvSpPr>
          <p:spPr bwMode="auto">
            <a:xfrm>
              <a:off x="2949" y="7071"/>
              <a:ext cx="84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cs typeface="Times New Roman" pitchFamily="18" charset="0"/>
                </a:rPr>
                <a:t>Танк</a:t>
              </a:r>
              <a:endParaRPr lang="ru-RU"/>
            </a:p>
          </p:txBody>
        </p:sp>
        <p:pic>
          <p:nvPicPr>
            <p:cNvPr id="23571" name="Picture 28" descr="Untitled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0" y="8743"/>
              <a:ext cx="381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2" name="Line 27"/>
            <p:cNvSpPr>
              <a:spLocks noChangeShapeType="1"/>
            </p:cNvSpPr>
            <p:nvPr/>
          </p:nvSpPr>
          <p:spPr bwMode="auto">
            <a:xfrm>
              <a:off x="8455" y="8743"/>
              <a:ext cx="127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26"/>
            <p:cNvSpPr>
              <a:spLocks noChangeShapeType="1"/>
            </p:cNvSpPr>
            <p:nvPr/>
          </p:nvSpPr>
          <p:spPr bwMode="auto">
            <a:xfrm>
              <a:off x="8737" y="9440"/>
              <a:ext cx="9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3574" name="Picture 25" descr="t001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49" y="7489"/>
              <a:ext cx="2259" cy="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Line 24"/>
            <p:cNvSpPr>
              <a:spLocks noChangeShapeType="1"/>
            </p:cNvSpPr>
            <p:nvPr/>
          </p:nvSpPr>
          <p:spPr bwMode="auto">
            <a:xfrm>
              <a:off x="9443" y="8743"/>
              <a:ext cx="2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23"/>
            <p:cNvSpPr>
              <a:spLocks noChangeShapeType="1"/>
            </p:cNvSpPr>
            <p:nvPr/>
          </p:nvSpPr>
          <p:spPr bwMode="auto">
            <a:xfrm>
              <a:off x="8173" y="9301"/>
              <a:ext cx="1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9020" y="9301"/>
              <a:ext cx="1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>
              <a:off x="8155" y="9789"/>
              <a:ext cx="84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Text Box 20"/>
            <p:cNvSpPr txBox="1">
              <a:spLocks noChangeArrowheads="1"/>
            </p:cNvSpPr>
            <p:nvPr/>
          </p:nvSpPr>
          <p:spPr bwMode="auto">
            <a:xfrm>
              <a:off x="8155" y="9789"/>
              <a:ext cx="84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i="1">
                  <a:cs typeface="Times New Roman" pitchFamily="18" charset="0"/>
                </a:rPr>
                <a:t>3 </a:t>
              </a:r>
              <a:r>
                <a:rPr lang="uk-UA" sz="1400" b="1" i="1">
                  <a:cs typeface="Times New Roman" pitchFamily="18" charset="0"/>
                </a:rPr>
                <a:t>м</a:t>
              </a:r>
              <a:endParaRPr lang="uk-UA"/>
            </a:p>
          </p:txBody>
        </p:sp>
        <p:sp>
          <p:nvSpPr>
            <p:cNvPr id="23580" name="Text Box 19"/>
            <p:cNvSpPr txBox="1">
              <a:spLocks noChangeArrowheads="1"/>
            </p:cNvSpPr>
            <p:nvPr/>
          </p:nvSpPr>
          <p:spPr bwMode="auto">
            <a:xfrm>
              <a:off x="9478" y="8918"/>
              <a:ext cx="7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 i="1">
                  <a:cs typeface="Times New Roman" pitchFamily="18" charset="0"/>
                </a:rPr>
                <a:t>2,7 м</a:t>
              </a:r>
              <a:endParaRPr lang="uk-UA"/>
            </a:p>
          </p:txBody>
        </p:sp>
      </p:grpSp>
      <p:sp>
        <p:nvSpPr>
          <p:cNvPr id="2355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3559" name="Group 35"/>
          <p:cNvGrpSpPr>
            <a:grpSpLocks noChangeAspect="1"/>
          </p:cNvGrpSpPr>
          <p:nvPr/>
        </p:nvGrpSpPr>
        <p:grpSpPr bwMode="auto">
          <a:xfrm>
            <a:off x="4357688" y="857250"/>
            <a:ext cx="4100512" cy="3090863"/>
            <a:chOff x="2949" y="8586"/>
            <a:chExt cx="4800" cy="2927"/>
          </a:xfrm>
        </p:grpSpPr>
        <p:sp>
          <p:nvSpPr>
            <p:cNvPr id="2356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949" y="8586"/>
              <a:ext cx="4800" cy="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Text Box 43"/>
            <p:cNvSpPr txBox="1">
              <a:spLocks noChangeArrowheads="1"/>
            </p:cNvSpPr>
            <p:nvPr/>
          </p:nvSpPr>
          <p:spPr bwMode="auto">
            <a:xfrm>
              <a:off x="2949" y="8586"/>
              <a:ext cx="247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cs typeface="Times New Roman" pitchFamily="18" charset="0"/>
                </a:rPr>
                <a:t>Бронетранспортер</a:t>
              </a:r>
              <a:endParaRPr lang="ru-RU"/>
            </a:p>
          </p:txBody>
        </p:sp>
        <p:pic>
          <p:nvPicPr>
            <p:cNvPr id="23562" name="Picture 42" descr="БТР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65" y="9143"/>
              <a:ext cx="1861" cy="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Rectangle 41"/>
            <p:cNvSpPr>
              <a:spLocks noChangeArrowheads="1"/>
            </p:cNvSpPr>
            <p:nvPr/>
          </p:nvSpPr>
          <p:spPr bwMode="auto">
            <a:xfrm>
              <a:off x="6337" y="9840"/>
              <a:ext cx="1271" cy="697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Oval 40"/>
            <p:cNvSpPr>
              <a:spLocks noChangeArrowheads="1"/>
            </p:cNvSpPr>
            <p:nvPr/>
          </p:nvSpPr>
          <p:spPr bwMode="auto">
            <a:xfrm>
              <a:off x="6620" y="9562"/>
              <a:ext cx="703" cy="556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39"/>
            <p:cNvSpPr>
              <a:spLocks noChangeShapeType="1"/>
            </p:cNvSpPr>
            <p:nvPr/>
          </p:nvSpPr>
          <p:spPr bwMode="auto">
            <a:xfrm>
              <a:off x="6337" y="10537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38"/>
            <p:cNvSpPr>
              <a:spLocks noChangeShapeType="1"/>
            </p:cNvSpPr>
            <p:nvPr/>
          </p:nvSpPr>
          <p:spPr bwMode="auto">
            <a:xfrm>
              <a:off x="7608" y="10537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37"/>
            <p:cNvSpPr>
              <a:spLocks noChangeShapeType="1"/>
            </p:cNvSpPr>
            <p:nvPr/>
          </p:nvSpPr>
          <p:spPr bwMode="auto">
            <a:xfrm>
              <a:off x="6337" y="10816"/>
              <a:ext cx="1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Text Box 36"/>
            <p:cNvSpPr txBox="1">
              <a:spLocks noChangeArrowheads="1"/>
            </p:cNvSpPr>
            <p:nvPr/>
          </p:nvSpPr>
          <p:spPr bwMode="auto">
            <a:xfrm>
              <a:off x="6478" y="10816"/>
              <a:ext cx="989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 i="1">
                  <a:cs typeface="Times New Roman" pitchFamily="18" charset="0"/>
                </a:rPr>
                <a:t>2,5 м</a:t>
              </a:r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868362"/>
          </a:xfrm>
          <a:solidFill>
            <a:schemeClr val="accent1">
              <a:lumMod val="60000"/>
              <a:lumOff val="40000"/>
              <a:alpha val="56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/>
              <a:t>Визначення відстані до цілі за формулою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857625"/>
            <a:ext cx="7385050" cy="216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відстань до об'єкта,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лінійна величина об'єкта,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кутова величина об'єкта в тисячних.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7375" y="1571625"/>
            <a:ext cx="5357813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4581" name="Group 13"/>
          <p:cNvGrpSpPr>
            <a:grpSpLocks noChangeAspect="1"/>
          </p:cNvGrpSpPr>
          <p:nvPr/>
        </p:nvGrpSpPr>
        <p:grpSpPr bwMode="auto">
          <a:xfrm>
            <a:off x="1714500" y="1357313"/>
            <a:ext cx="5643563" cy="2357437"/>
            <a:chOff x="3038" y="11443"/>
            <a:chExt cx="5731" cy="2490"/>
          </a:xfrm>
        </p:grpSpPr>
        <p:sp>
          <p:nvSpPr>
            <p:cNvPr id="24583" name="AutoShape 14"/>
            <p:cNvSpPr>
              <a:spLocks noChangeAspect="1" noChangeArrowheads="1"/>
            </p:cNvSpPr>
            <p:nvPr/>
          </p:nvSpPr>
          <p:spPr bwMode="auto">
            <a:xfrm>
              <a:off x="3038" y="11443"/>
              <a:ext cx="5731" cy="2490"/>
            </a:xfrm>
            <a:prstGeom prst="rect">
              <a:avLst/>
            </a:prstGeom>
            <a:noFill/>
            <a:ln w="19050" cap="rnd" algn="ctr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4" name="Group 15"/>
            <p:cNvGrpSpPr>
              <a:grpSpLocks/>
            </p:cNvGrpSpPr>
            <p:nvPr/>
          </p:nvGrpSpPr>
          <p:grpSpPr bwMode="auto">
            <a:xfrm>
              <a:off x="3815" y="11893"/>
              <a:ext cx="4066" cy="1562"/>
              <a:chOff x="3306" y="11464"/>
              <a:chExt cx="4559" cy="1889"/>
            </a:xfrm>
          </p:grpSpPr>
          <p:sp>
            <p:nvSpPr>
              <p:cNvPr id="24585" name="Rectangle 17"/>
              <p:cNvSpPr>
                <a:spLocks noChangeArrowheads="1"/>
              </p:cNvSpPr>
              <p:nvPr/>
            </p:nvSpPr>
            <p:spPr bwMode="auto">
              <a:xfrm>
                <a:off x="5933" y="12471"/>
                <a:ext cx="532" cy="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К</a:t>
                </a:r>
                <a:endParaRPr lang="ru-RU" b="1"/>
              </a:p>
            </p:txBody>
          </p:sp>
          <p:sp>
            <p:nvSpPr>
              <p:cNvPr id="24586" name="Rectangle 18"/>
              <p:cNvSpPr>
                <a:spLocks noChangeArrowheads="1"/>
              </p:cNvSpPr>
              <p:nvPr/>
            </p:nvSpPr>
            <p:spPr bwMode="auto">
              <a:xfrm>
                <a:off x="5119" y="11559"/>
                <a:ext cx="489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В</a:t>
                </a:r>
                <a:endParaRPr lang="ru-RU" b="1"/>
              </a:p>
            </p:txBody>
          </p:sp>
          <p:sp>
            <p:nvSpPr>
              <p:cNvPr id="24587" name="Rectangle 19"/>
              <p:cNvSpPr>
                <a:spLocks noChangeArrowheads="1"/>
              </p:cNvSpPr>
              <p:nvPr/>
            </p:nvSpPr>
            <p:spPr bwMode="auto">
              <a:xfrm>
                <a:off x="3306" y="12044"/>
                <a:ext cx="509" cy="1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Д</a:t>
                </a:r>
                <a:endParaRPr lang="ru-RU" b="1"/>
              </a:p>
            </p:txBody>
          </p:sp>
          <p:sp>
            <p:nvSpPr>
              <p:cNvPr id="24588" name="Rectangle 20"/>
              <p:cNvSpPr>
                <a:spLocks noChangeArrowheads="1"/>
              </p:cNvSpPr>
              <p:nvPr/>
            </p:nvSpPr>
            <p:spPr bwMode="auto">
              <a:xfrm>
                <a:off x="6095" y="11467"/>
                <a:ext cx="1770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>
                    <a:latin typeface="Times New Roman" pitchFamily="18" charset="0"/>
                  </a:rPr>
                  <a:t>1000</a:t>
                </a:r>
                <a:endParaRPr lang="ru-RU" b="1"/>
              </a:p>
            </p:txBody>
          </p:sp>
          <p:sp>
            <p:nvSpPr>
              <p:cNvPr id="24589" name="Rectangle 21"/>
              <p:cNvSpPr>
                <a:spLocks noChangeArrowheads="1"/>
              </p:cNvSpPr>
              <p:nvPr/>
            </p:nvSpPr>
            <p:spPr bwMode="auto">
              <a:xfrm>
                <a:off x="5689" y="11464"/>
                <a:ext cx="440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>
                    <a:latin typeface="Symbol" pitchFamily="18" charset="2"/>
                  </a:rPr>
                  <a:t>´</a:t>
                </a:r>
                <a:endParaRPr lang="ru-RU" b="1"/>
              </a:p>
            </p:txBody>
          </p:sp>
          <p:sp>
            <p:nvSpPr>
              <p:cNvPr id="24590" name="Rectangle 22"/>
              <p:cNvSpPr>
                <a:spLocks noChangeArrowheads="1"/>
              </p:cNvSpPr>
              <p:nvPr/>
            </p:nvSpPr>
            <p:spPr bwMode="auto">
              <a:xfrm>
                <a:off x="4261" y="11951"/>
                <a:ext cx="440" cy="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>
                    <a:latin typeface="Symbol" pitchFamily="18" charset="2"/>
                  </a:rPr>
                  <a:t>=</a:t>
                </a:r>
                <a:endParaRPr lang="ru-RU"/>
              </a:p>
            </p:txBody>
          </p:sp>
        </p:grpSp>
      </p:grpSp>
      <p:cxnSp>
        <p:nvCxnSpPr>
          <p:cNvPr id="16" name="Прямая соединительная линия 15"/>
          <p:cNvCxnSpPr/>
          <p:nvPr/>
        </p:nvCxnSpPr>
        <p:spPr>
          <a:xfrm>
            <a:off x="3857625" y="2500313"/>
            <a:ext cx="2357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3. Способи визначення сторін горизонту. Магнітний компас. Робота з компасом. Визначення азимуту магнітного.</a:t>
            </a:r>
            <a:endParaRPr lang="ru-RU" sz="2800" dirty="0"/>
          </a:p>
        </p:txBody>
      </p:sp>
      <p:pic>
        <p:nvPicPr>
          <p:cNvPr id="4" name="Содержимое 3" descr="kompa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2714625" cy="2714625"/>
          </a:xfrm>
        </p:spPr>
      </p:pic>
      <p:sp>
        <p:nvSpPr>
          <p:cNvPr id="5" name="Прямоугольник 4"/>
          <p:cNvSpPr/>
          <p:nvPr/>
        </p:nvSpPr>
        <p:spPr>
          <a:xfrm>
            <a:off x="214313" y="92868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1. За компасом</a:t>
            </a:r>
            <a:endParaRPr lang="ru-RU" sz="2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928688"/>
            <a:ext cx="6072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2. За небесними світилами</a:t>
            </a:r>
            <a:endParaRPr lang="ru-RU" sz="2400" dirty="0">
              <a:latin typeface="+mj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214938"/>
            <a:ext cx="457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75" y="4429125"/>
            <a:ext cx="62150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3. За деякими ознаками місцевих предметів</a:t>
            </a:r>
            <a:endParaRPr lang="ru-RU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643063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643063"/>
            <a:ext cx="2428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encrypted-tbn1.gstatic.com/images?q=tbn:ANd9GcSFV_DauLoj_Y34Ted8HFvt5Zhu4MaRvQ_ekCZeH6Qy727u0UIOU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1643063"/>
            <a:ext cx="21050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/>
          <a:lstStyle/>
          <a:p>
            <a:r>
              <a:rPr lang="uk-UA" sz="3200" smtClean="0"/>
              <a:t>3. </a:t>
            </a:r>
            <a:r>
              <a:rPr lang="uk-UA" sz="3200" b="1" smtClean="0"/>
              <a:t>За деякими ознаками місцевих предметів : </a:t>
            </a:r>
            <a:endParaRPr lang="ru-RU" sz="32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1500188"/>
            <a:ext cx="32146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а) щодо крони дерев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2214563"/>
            <a:ext cx="32146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б) щодо зрізу дерева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813" y="3000375"/>
            <a:ext cx="32146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в) щодо мурашників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285875"/>
            <a:ext cx="271462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285875"/>
            <a:ext cx="271938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85813" y="3857625"/>
            <a:ext cx="32146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г) щодо моху на каменях та деревах</a:t>
            </a:r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50"/>
            <a:ext cx="3870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85813" y="4643438"/>
            <a:ext cx="32146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д) щодо хрестів на церквах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642938"/>
          </a:xfrm>
        </p:spPr>
        <p:txBody>
          <a:bodyPr/>
          <a:lstStyle/>
          <a:p>
            <a:r>
              <a:rPr lang="uk-UA" sz="3200" smtClean="0"/>
              <a:t>2. </a:t>
            </a:r>
            <a:r>
              <a:rPr lang="uk-UA" sz="3200" b="1" smtClean="0"/>
              <a:t>За небесними світилами: </a:t>
            </a:r>
            <a:endParaRPr lang="ru-RU" sz="32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500"/>
            <a:ext cx="457200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714375"/>
            <a:ext cx="3857625" cy="785813"/>
          </a:xfrm>
          <a:prstGeom prst="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1. За Полярною зіркою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785938"/>
            <a:ext cx="3857625" cy="785812"/>
          </a:xfrm>
          <a:prstGeom prst="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2. За Місяцем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2857500"/>
            <a:ext cx="4357687" cy="785813"/>
          </a:xfrm>
          <a:prstGeom prst="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3. За Місяцем і годинником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3929063"/>
            <a:ext cx="4357687" cy="785812"/>
          </a:xfrm>
          <a:prstGeom prst="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4. За місцезнаходженням сонця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5143500"/>
            <a:ext cx="4214813" cy="785813"/>
          </a:xfrm>
          <a:prstGeom prst="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5. За сонцем і годинником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572125"/>
            <a:ext cx="8401050" cy="939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/>
              <a:t>Визначення сторін горизонту </a:t>
            </a:r>
            <a:br>
              <a:rPr lang="uk-UA" sz="4000" dirty="0" smtClean="0"/>
            </a:br>
            <a:r>
              <a:rPr lang="uk-UA" sz="4000" dirty="0" smtClean="0"/>
              <a:t>за сонцем і годинником</a:t>
            </a:r>
            <a:endParaRPr lang="ru-RU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643688" cy="4532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tx1">
              <a:lumMod val="50000"/>
              <a:alpha val="69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3. За компасом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1143000"/>
            <a:ext cx="4572000" cy="571500"/>
          </a:xfrm>
          <a:prstGeom prst="roundRect">
            <a:avLst/>
          </a:prstGeom>
          <a:solidFill>
            <a:schemeClr val="tx1">
              <a:lumMod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- </a:t>
            </a:r>
            <a:r>
              <a:rPr lang="uk-UA" sz="2400" i="1" dirty="0">
                <a:latin typeface="+mj-lt"/>
              </a:rPr>
              <a:t>визначення сторін горизонту</a:t>
            </a:r>
            <a:endParaRPr lang="ru-RU" sz="2400" i="1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428875"/>
            <a:ext cx="4572000" cy="571500"/>
          </a:xfrm>
          <a:prstGeom prst="roundRect">
            <a:avLst/>
          </a:prstGeom>
          <a:solidFill>
            <a:schemeClr val="tx1">
              <a:lumMod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- </a:t>
            </a:r>
            <a:r>
              <a:rPr lang="uk-UA" sz="2400" i="1" dirty="0">
                <a:latin typeface="+mj-lt"/>
              </a:rPr>
              <a:t>визначення магнітних азимутів</a:t>
            </a:r>
            <a:endParaRPr lang="ru-RU" sz="2400" i="1" dirty="0"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3786188"/>
            <a:ext cx="8358188" cy="571500"/>
          </a:xfrm>
          <a:prstGeom prst="roundRect">
            <a:avLst/>
          </a:prstGeom>
          <a:solidFill>
            <a:schemeClr val="tx1">
              <a:lumMod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- </a:t>
            </a:r>
            <a:r>
              <a:rPr lang="uk-UA" sz="2400" i="1" dirty="0">
                <a:latin typeface="+mj-lt"/>
              </a:rPr>
              <a:t>визначення напрямків на місцевості за заданим азимутом</a:t>
            </a:r>
            <a:endParaRPr lang="ru-RU" sz="2400" i="1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5143500"/>
            <a:ext cx="5500687" cy="571500"/>
          </a:xfrm>
          <a:prstGeom prst="roundRect">
            <a:avLst/>
          </a:prstGeom>
          <a:solidFill>
            <a:schemeClr val="tx1">
              <a:lumMod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/>
              <a:t>- </a:t>
            </a:r>
            <a:r>
              <a:rPr lang="uk-UA" sz="2400" i="1" dirty="0">
                <a:latin typeface="+mj-lt"/>
              </a:rPr>
              <a:t>в</a:t>
            </a:r>
            <a:r>
              <a:rPr lang="uk-UA" sz="2400" i="1" smtClean="0">
                <a:latin typeface="+mj-lt"/>
              </a:rPr>
              <a:t>имірювання </a:t>
            </a:r>
            <a:r>
              <a:rPr lang="uk-UA" sz="2400" i="1" dirty="0">
                <a:latin typeface="+mj-lt"/>
              </a:rPr>
              <a:t>горизонтальних кутів</a:t>
            </a:r>
            <a:endParaRPr lang="ru-RU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1143000"/>
          </a:xfrm>
        </p:spPr>
        <p:txBody>
          <a:bodyPr/>
          <a:lstStyle/>
          <a:p>
            <a:pPr algn="ctr"/>
            <a:r>
              <a:rPr lang="uk-UA" sz="3600" smtClean="0"/>
              <a:t>Будова  компаса Адріанова</a:t>
            </a:r>
            <a:endParaRPr lang="ru-RU" sz="36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2125" y="1357313"/>
            <a:ext cx="3357563" cy="400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Корпус.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Шкала (лімб).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Магнітна стрілка.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Візирний пристрій(прорізь і мушка).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Показник відліків.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+mj-lt"/>
              </a:rPr>
              <a:t>Гальмо.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4429127" cy="39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>
            <a:stCxn id="16" idx="2"/>
          </p:cNvCxnSpPr>
          <p:nvPr/>
        </p:nvCxnSpPr>
        <p:spPr>
          <a:xfrm rot="16200000" flipH="1">
            <a:off x="1339430" y="1482314"/>
            <a:ext cx="428630" cy="892977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000498" y="2571743"/>
            <a:ext cx="1214445" cy="71440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2" idx="1"/>
          </p:cNvCxnSpPr>
          <p:nvPr/>
        </p:nvCxnSpPr>
        <p:spPr>
          <a:xfrm rot="10800000">
            <a:off x="928662" y="2857496"/>
            <a:ext cx="3857652" cy="1643074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4321968" y="3750471"/>
            <a:ext cx="1357325" cy="142880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85786" y="4500570"/>
            <a:ext cx="1035851" cy="71442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1071538" y="5072079"/>
            <a:ext cx="821538" cy="571499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>
            <a:off x="2607456" y="4071946"/>
            <a:ext cx="1464480" cy="1428759"/>
          </a:xfrm>
          <a:prstGeom prst="line">
            <a:avLst/>
          </a:prstGeom>
          <a:ln w="317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57620" y="5357826"/>
            <a:ext cx="500066" cy="2857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7224" y="5500702"/>
            <a:ext cx="500066" cy="2857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357694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428736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785926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4357694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85938" y="857250"/>
            <a:ext cx="7072312" cy="1143000"/>
          </a:xfrm>
          <a:solidFill>
            <a:schemeClr val="accent1">
              <a:lumMod val="75000"/>
              <a:alpha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179388" indent="446088" algn="just" fontAlgn="auto">
              <a:spcAft>
                <a:spcPts val="0"/>
              </a:spcAft>
              <a:buFont typeface="Wingdings 2"/>
              <a:buNone/>
              <a:tabLst>
                <a:tab pos="174625" algn="l"/>
              </a:tabLst>
              <a:defRPr/>
            </a:pPr>
            <a:r>
              <a:rPr lang="uk-UA" sz="2800" b="1" dirty="0" smtClean="0"/>
              <a:t>ТОПОГРАФІЯ – </a:t>
            </a:r>
            <a:r>
              <a:rPr lang="uk-UA" sz="2800" dirty="0" smtClean="0"/>
              <a:t>це наука, що вивчає засоби вимірювання місцевості і відображення її на папері у вигляді планів і карт.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214313" y="2571750"/>
            <a:ext cx="7858125" cy="1500188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/>
          <a:lstStyle/>
          <a:p>
            <a:pPr marL="261938"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n-lt"/>
              </a:rPr>
              <a:t>ВІЙСЬКОВА ТОПОГРАФІЯ</a:t>
            </a:r>
            <a:r>
              <a:rPr lang="uk-UA" sz="2400" dirty="0">
                <a:latin typeface="+mn-lt"/>
              </a:rPr>
              <a:t> – розділ топографії , що включає розробку засобів вивчення і розвідки місцевості з метою використання її в бойових умовах.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sz="3600" smtClean="0"/>
              <a:t>Визначення магнітного азимуту за допомогою компаса Адріанова</a:t>
            </a:r>
            <a:endParaRPr lang="ru-RU" sz="360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50" y="1571625"/>
            <a:ext cx="4857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j-lt"/>
              </a:rPr>
              <a:t>1. Стати обличчям до предмету, який спостерігається.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50" y="2857500"/>
            <a:ext cx="485775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j-lt"/>
              </a:rPr>
              <a:t>2. Зорієнтувати компас.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50" y="3929063"/>
            <a:ext cx="4857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j-lt"/>
              </a:rPr>
              <a:t>3. Встановити візирний пристрій на предмет.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0" y="5072063"/>
            <a:ext cx="4857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j-lt"/>
              </a:rPr>
              <a:t>4. Зняти відлік магнітного азимута на місцевий предмет.</a:t>
            </a:r>
            <a:endParaRPr lang="ru-RU" sz="2400" b="1" dirty="0">
              <a:latin typeface="+mj-lt"/>
            </a:endParaRPr>
          </a:p>
        </p:txBody>
      </p:sp>
      <p:pic>
        <p:nvPicPr>
          <p:cNvPr id="327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3679825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868363"/>
          </a:xfrm>
        </p:spPr>
        <p:txBody>
          <a:bodyPr/>
          <a:lstStyle/>
          <a:p>
            <a:pPr algn="ctr"/>
            <a:r>
              <a:rPr lang="uk-UA" sz="3600" smtClean="0"/>
              <a:t>Домашнє завдання :</a:t>
            </a:r>
            <a:endParaRPr lang="ru-RU" sz="36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143000"/>
            <a:ext cx="8143875" cy="164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latin typeface="+mj-lt"/>
              </a:rPr>
              <a:t>Опрацювати § 29 ст.ст.163-175.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latin typeface="+mj-lt"/>
              </a:rPr>
              <a:t>Виміряти відстань 200м. парами кроків.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43875" cy="642937"/>
          </a:xfrm>
        </p:spPr>
        <p:txBody>
          <a:bodyPr/>
          <a:lstStyle/>
          <a:p>
            <a:pPr algn="just"/>
            <a:r>
              <a:rPr lang="uk-UA" sz="2800" dirty="0" smtClean="0"/>
              <a:t>1. Суть орієнтування на місцевості. Вивчення ділянки місцевості, вибір та нумерація орієнтирів.</a:t>
            </a:r>
            <a:endParaRPr lang="ru-RU" sz="2800" dirty="0" smtClean="0"/>
          </a:p>
        </p:txBody>
      </p:sp>
      <p:pic>
        <p:nvPicPr>
          <p:cNvPr id="15363" name="Содержимое 4" descr="снайпер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14438"/>
            <a:ext cx="8072437" cy="5308600"/>
          </a:xfrm>
        </p:spPr>
      </p:pic>
      <p:sp>
        <p:nvSpPr>
          <p:cNvPr id="7" name="Прямоугольник 6"/>
          <p:cNvSpPr/>
          <p:nvPr/>
        </p:nvSpPr>
        <p:spPr>
          <a:xfrm>
            <a:off x="2428875" y="1285875"/>
            <a:ext cx="4357688" cy="5715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Сутність орієнтування:</a:t>
            </a:r>
            <a:endParaRPr lang="ru-RU" sz="2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928813"/>
            <a:ext cx="7786688" cy="78581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1. Розпізнання місцевості, на якій перебуваєш, за її характерними ознаками і орієнтирами. 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3500438"/>
            <a:ext cx="7786688" cy="857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2. Визначення свого місцезнаходження , цілей, які спостерігаються, і інших об’єктів.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5072063"/>
            <a:ext cx="7786688" cy="5715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3. Пошук і визначення напрямів на місцевості.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/>
            <a:r>
              <a:rPr lang="uk-UA" sz="3600" smtClean="0"/>
              <a:t>Види орієнтування:</a:t>
            </a:r>
            <a:endParaRPr lang="ru-RU" sz="36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1714500"/>
            <a:ext cx="3000375" cy="10001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1. ТОПОГРАФІЧНЕ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3143250"/>
            <a:ext cx="3000375" cy="10001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2. ТАКТИЧНЕ </a:t>
            </a:r>
            <a:endParaRPr lang="ru-RU" sz="2400" b="1" dirty="0"/>
          </a:p>
        </p:txBody>
      </p:sp>
      <p:pic>
        <p:nvPicPr>
          <p:cNvPr id="16388" name="Содержимое 10" descr="13705882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5807075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25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Способи орієнтування на місцевості:</a:t>
            </a:r>
            <a:endParaRPr lang="ru-RU" dirty="0"/>
          </a:p>
        </p:txBody>
      </p:sp>
      <p:pic>
        <p:nvPicPr>
          <p:cNvPr id="17410" name="Содержимое 12" descr="1370380917_1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000250"/>
            <a:ext cx="4008437" cy="4000500"/>
          </a:xfrm>
        </p:spPr>
      </p:pic>
      <p:pic>
        <p:nvPicPr>
          <p:cNvPr id="17411" name="Содержимое 10" descr="воєнні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928813"/>
            <a:ext cx="3786188" cy="4143375"/>
          </a:xfrm>
        </p:spPr>
      </p:pic>
      <p:sp>
        <p:nvSpPr>
          <p:cNvPr id="12" name="Прямоугольник 11"/>
          <p:cNvSpPr/>
          <p:nvPr/>
        </p:nvSpPr>
        <p:spPr>
          <a:xfrm>
            <a:off x="500063" y="1071563"/>
            <a:ext cx="3714750" cy="50006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1. За картою.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3" y="1071563"/>
            <a:ext cx="3714750" cy="50006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2. Без карти.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accent6">
              <a:lumMod val="75000"/>
              <a:alpha val="77000"/>
            </a:schemeClr>
          </a:solidFill>
        </p:spPr>
        <p:txBody>
          <a:bodyPr>
            <a:normAutofit/>
          </a:bodyPr>
          <a:lstStyle/>
          <a:p>
            <a:pPr indent="1339850" algn="just" fontAlgn="auto">
              <a:spcAft>
                <a:spcPts val="0"/>
              </a:spcAft>
              <a:defRPr/>
            </a:pPr>
            <a:r>
              <a:rPr lang="uk-UA" sz="2400" dirty="0" smtClean="0"/>
              <a:t>ОРІЄНТИРИ – це місцеві предмети і форми рельєфу, відносно яких визначають своє місцезнаходження, розташування об'єктів і цілей, що вказують напрямок руху.</a:t>
            </a:r>
            <a:endParaRPr lang="ru-RU" sz="2400" dirty="0"/>
          </a:p>
        </p:txBody>
      </p:sp>
      <p:pic>
        <p:nvPicPr>
          <p:cNvPr id="18435" name="Picture 2" descr="E:\РОБОТА\Захист Вітчизни\Відкритий Урок 2014 ТОПОГРАФІЯ\Матеріали на ВІДКРИТИЙ УРОК!!!!!!!!!!!!!!!!!!\Картинки\ЛЕ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000250"/>
            <a:ext cx="25003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E:\РОБОТА\Захист Вітчизни\Відкритий Урок 2014 ТОПОГРАФІЯ\Матеріали на ВІДКРИТИЙ УРОК!!!!!!!!!!!!!!!!!!\Картинки\мая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1214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E:\РОБОТА\Захист Вітчизни\Відкритий Урок 2014 ТОПОГРАФІЯ\Матеріали на ВІДКРИТИЙ УРОК!!!!!!!!!!!!!!!!!!\Картинки\стовпч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857750"/>
            <a:ext cx="12398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E:\РОБОТА\Захист Вітчизни\Відкритий Урок 2014 ТОПОГРАФІЯ\Матеріали на ВІДКРИТИЙ УРОК!!!!!!!!!!!!!!!!!!\Картинки\дерев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38"/>
            <a:ext cx="2486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571500" y="0"/>
            <a:ext cx="8329613" cy="725488"/>
          </a:xfrm>
        </p:spPr>
        <p:txBody>
          <a:bodyPr/>
          <a:lstStyle/>
          <a:p>
            <a:r>
              <a:rPr lang="uk-UA" sz="3200" smtClean="0"/>
              <a:t>Загальний порядок вибору орієнтирів:</a:t>
            </a:r>
            <a:endParaRPr lang="ru-RU" sz="320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74" y="1143000"/>
            <a:ext cx="7858154" cy="128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1.</a:t>
            </a:r>
            <a:r>
              <a:rPr lang="uk-UA" sz="2800" b="1" i="1" dirty="0">
                <a:latin typeface="+mj-lt"/>
              </a:rPr>
              <a:t> Орієнтирами обирають місцеві предмети або деталі рельєфу, які чітко виділяються на фоні місцевості.</a:t>
            </a:r>
            <a:r>
              <a:rPr lang="uk-UA" sz="2800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928934"/>
            <a:ext cx="7858153" cy="142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2.</a:t>
            </a:r>
            <a:r>
              <a:rPr lang="uk-UA" sz="2800" b="1" i="1" dirty="0">
                <a:latin typeface="+mj-lt"/>
              </a:rPr>
              <a:t> Орієнтири вказуються і нумеруються з права на ліво і по рубежах від себе у бік противника.</a:t>
            </a:r>
            <a:r>
              <a:rPr lang="uk-UA" sz="2800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857760"/>
            <a:ext cx="785818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3.</a:t>
            </a:r>
            <a:r>
              <a:rPr lang="uk-UA" sz="2800" b="1" i="1" dirty="0">
                <a:latin typeface="+mj-lt"/>
              </a:rPr>
              <a:t> Кожному орієнтиру, для зручності запам’ятання, крім номера, дається умовна назва, яка відповідає його зовнішнім характерним ознакам.</a:t>
            </a:r>
            <a:r>
              <a:rPr lang="uk-UA" sz="2800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714375"/>
            <a:ext cx="6072188" cy="614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186738" cy="65405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dirty="0" smtClean="0"/>
              <a:t>2. Способи визначення відстаней.</a:t>
            </a:r>
            <a:endParaRPr lang="ru-RU" dirty="0"/>
          </a:p>
        </p:txBody>
      </p:sp>
      <p:pic>
        <p:nvPicPr>
          <p:cNvPr id="20482" name="Содержимое 3" descr="look.com.ua_645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785813"/>
            <a:ext cx="8359775" cy="5224462"/>
          </a:xfrm>
        </p:spPr>
      </p:pic>
      <p:sp>
        <p:nvSpPr>
          <p:cNvPr id="5" name="Прямоугольник 4"/>
          <p:cNvSpPr/>
          <p:nvPr/>
        </p:nvSpPr>
        <p:spPr>
          <a:xfrm>
            <a:off x="428625" y="928688"/>
            <a:ext cx="27860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j-lt"/>
              </a:rPr>
              <a:t>1. Окомірно</a:t>
            </a:r>
            <a:endParaRPr lang="ru-RU" sz="28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85794"/>
          <a:ext cx="8501122" cy="568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76"/>
                <a:gridCol w="1214446"/>
              </a:tblGrid>
              <a:tr h="324354"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Ознаки видимості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uk-UA" dirty="0" smtClean="0"/>
                        <a:t>Відстань</a:t>
                      </a:r>
                      <a:endParaRPr lang="ru-RU" dirty="0"/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будинки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сільського</a:t>
                      </a:r>
                      <a:r>
                        <a:rPr lang="ru-RU" dirty="0" smtClean="0"/>
                        <a:t> типу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 км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Розрізняються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вікна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будинках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км</a:t>
                      </a:r>
                      <a:endParaRPr lang="ru-RU" dirty="0"/>
                    </a:p>
                  </a:txBody>
                  <a:tcPr/>
                </a:tc>
              </a:tr>
              <a:tr h="33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окремі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будинки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димарі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покрівлі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будинків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км</a:t>
                      </a:r>
                      <a:endParaRPr lang="ru-RU" dirty="0"/>
                    </a:p>
                  </a:txBody>
                  <a:tcPr/>
                </a:tc>
              </a:tr>
              <a:tr h="32291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окремих</a:t>
                      </a:r>
                      <a:r>
                        <a:rPr lang="ru-RU" dirty="0" smtClean="0"/>
                        <a:t> людей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км</a:t>
                      </a:r>
                      <a:endParaRPr lang="ru-RU" dirty="0"/>
                    </a:p>
                  </a:txBody>
                  <a:tcPr/>
                </a:tc>
              </a:tr>
              <a:tr h="385778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dirty="0" smtClean="0"/>
                        <a:t>Танк </a:t>
                      </a:r>
                      <a:r>
                        <a:rPr lang="ru-RU" dirty="0" err="1" smtClean="0"/>
                        <a:t>можна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відрізнити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автомобіля</a:t>
                      </a:r>
                      <a:r>
                        <a:rPr lang="ru-RU" dirty="0" smtClean="0"/>
                        <a:t>, видно </a:t>
                      </a:r>
                      <a:r>
                        <a:rPr lang="ru-RU" dirty="0" err="1" smtClean="0"/>
                        <a:t>стовпи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ліній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зв'язку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1500 м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стволи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гармат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розрізняються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стовбури</a:t>
                      </a:r>
                      <a:r>
                        <a:rPr lang="ru-RU" dirty="0" smtClean="0"/>
                        <a:t> дерев у </a:t>
                      </a:r>
                      <a:r>
                        <a:rPr lang="ru-RU" dirty="0" err="1" smtClean="0"/>
                        <a:t>лісі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Помітні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рухи</a:t>
                      </a:r>
                      <a:r>
                        <a:rPr lang="ru-RU" dirty="0" smtClean="0"/>
                        <a:t> рук та </a:t>
                      </a:r>
                      <a:r>
                        <a:rPr lang="ru-RU" dirty="0" err="1" smtClean="0"/>
                        <a:t>ніг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командирську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башту</a:t>
                      </a:r>
                      <a:r>
                        <a:rPr lang="ru-RU" dirty="0" smtClean="0"/>
                        <a:t> танка, </a:t>
                      </a:r>
                      <a:r>
                        <a:rPr lang="ru-RU" dirty="0" err="1" smtClean="0"/>
                        <a:t>помітно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гусениць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ручний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кулемет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гвинтівку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колір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частини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одягу</a:t>
                      </a:r>
                      <a:r>
                        <a:rPr lang="ru-RU" dirty="0" smtClean="0"/>
                        <a:t>, </a:t>
                      </a:r>
                    </a:p>
                    <a:p>
                      <a:r>
                        <a:rPr lang="ru-RU" dirty="0" smtClean="0"/>
                        <a:t>овал </a:t>
                      </a:r>
                      <a:r>
                        <a:rPr lang="ru-RU" dirty="0" err="1" smtClean="0"/>
                        <a:t>обличчя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250-</a:t>
                      </a:r>
                    </a:p>
                    <a:p>
                      <a:pPr algn="ctr"/>
                      <a:r>
                        <a:rPr lang="uk-UA" dirty="0" smtClean="0"/>
                        <a:t>300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черепицю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покрівлях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будинків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листя</a:t>
                      </a:r>
                      <a:r>
                        <a:rPr lang="ru-RU" dirty="0" smtClean="0"/>
                        <a:t> дерев, </a:t>
                      </a:r>
                      <a:r>
                        <a:rPr lang="ru-RU" dirty="0" err="1" smtClean="0"/>
                        <a:t>дріт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кілках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подробиці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зброї</a:t>
                      </a:r>
                      <a:r>
                        <a:rPr lang="ru-RU" dirty="0" smtClean="0"/>
                        <a:t> солдат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150-170м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риси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обличчя</a:t>
                      </a:r>
                      <a:r>
                        <a:rPr lang="ru-RU" dirty="0" smtClean="0"/>
                        <a:t>, руки, </a:t>
                      </a:r>
                      <a:r>
                        <a:rPr lang="ru-RU" dirty="0" err="1" smtClean="0"/>
                        <a:t>деталі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стрілкової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зброї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 м</a:t>
                      </a:r>
                      <a:endParaRPr lang="ru-RU" dirty="0"/>
                    </a:p>
                  </a:txBody>
                  <a:tcPr/>
                </a:tc>
              </a:tr>
              <a:tr h="32435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Видно </a:t>
                      </a:r>
                      <a:r>
                        <a:rPr lang="ru-RU" dirty="0" err="1" smtClean="0"/>
                        <a:t>очі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виді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крапок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70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2071678"/>
            <a:ext cx="278608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j-lt"/>
              </a:rPr>
              <a:t>2. На слух</a:t>
            </a:r>
            <a:endParaRPr lang="ru-RU" sz="2800" b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857232"/>
          <a:ext cx="792961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3808"/>
                <a:gridCol w="145581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Джерело шуму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Відстань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Кроки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Тріск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зламаної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гілки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Неголосна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розмова</a:t>
                      </a:r>
                      <a:r>
                        <a:rPr lang="ru-RU" dirty="0" smtClean="0"/>
                        <a:t>, кашель, </a:t>
                      </a:r>
                      <a:r>
                        <a:rPr lang="ru-RU" dirty="0" err="1" smtClean="0"/>
                        <a:t>заряджання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зброї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Стук </a:t>
                      </a:r>
                      <a:r>
                        <a:rPr lang="ru-RU" dirty="0" err="1" smtClean="0"/>
                        <a:t>сокири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Падіння </a:t>
                      </a:r>
                      <a:r>
                        <a:rPr lang="uk-UA" dirty="0" err="1" smtClean="0"/>
                        <a:t>зрубанх</a:t>
                      </a:r>
                      <a:r>
                        <a:rPr lang="uk-UA" dirty="0" smtClean="0"/>
                        <a:t> дерев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Рух автомобіля по шосе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800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Поодинокі постріли з автомату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2-3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Стрільба чергами, рух танків(рев моторів)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3-4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Гарматна стрільба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10-15 км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625" y="3357563"/>
            <a:ext cx="76438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j-lt"/>
              </a:rPr>
              <a:t>3. За співвідношенням швидкості звуку і світла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" y="4500563"/>
            <a:ext cx="3286119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j-lt"/>
              </a:rPr>
              <a:t>4. Парами кроків</a:t>
            </a:r>
            <a:endParaRPr lang="ru-RU" sz="28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500702"/>
            <a:ext cx="8643966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j-lt"/>
              </a:rPr>
              <a:t>5. За кутовими розмірами предметів з використанням формули тисячної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868362"/>
          </a:xfrm>
          <a:solidFill>
            <a:schemeClr val="accent1">
              <a:lumMod val="60000"/>
              <a:lumOff val="40000"/>
              <a:alpha val="56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/>
              <a:t>Визначення відстані до цілі за формулою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857625"/>
            <a:ext cx="7313612" cy="209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відстань до об'єкта,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лінійна величина об'єкта,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кутова величина об'єкта в тисячних.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7375" y="1571625"/>
            <a:ext cx="5357813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1509" name="Group 13"/>
          <p:cNvGrpSpPr>
            <a:grpSpLocks noChangeAspect="1"/>
          </p:cNvGrpSpPr>
          <p:nvPr/>
        </p:nvGrpSpPr>
        <p:grpSpPr bwMode="auto">
          <a:xfrm>
            <a:off x="1714500" y="1357313"/>
            <a:ext cx="5643563" cy="2357437"/>
            <a:chOff x="3038" y="11443"/>
            <a:chExt cx="5731" cy="2490"/>
          </a:xfrm>
        </p:grpSpPr>
        <p:sp>
          <p:nvSpPr>
            <p:cNvPr id="21511" name="AutoShape 14"/>
            <p:cNvSpPr>
              <a:spLocks noChangeAspect="1" noChangeArrowheads="1"/>
            </p:cNvSpPr>
            <p:nvPr/>
          </p:nvSpPr>
          <p:spPr bwMode="auto">
            <a:xfrm>
              <a:off x="3038" y="11443"/>
              <a:ext cx="5731" cy="2490"/>
            </a:xfrm>
            <a:prstGeom prst="rect">
              <a:avLst/>
            </a:prstGeom>
            <a:noFill/>
            <a:ln w="19050" cap="rnd" algn="ctr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2" name="Group 15"/>
            <p:cNvGrpSpPr>
              <a:grpSpLocks/>
            </p:cNvGrpSpPr>
            <p:nvPr/>
          </p:nvGrpSpPr>
          <p:grpSpPr bwMode="auto">
            <a:xfrm>
              <a:off x="3815" y="11893"/>
              <a:ext cx="4066" cy="1562"/>
              <a:chOff x="3306" y="11464"/>
              <a:chExt cx="4559" cy="1889"/>
            </a:xfrm>
          </p:grpSpPr>
          <p:sp>
            <p:nvSpPr>
              <p:cNvPr id="21513" name="Rectangle 17"/>
              <p:cNvSpPr>
                <a:spLocks noChangeArrowheads="1"/>
              </p:cNvSpPr>
              <p:nvPr/>
            </p:nvSpPr>
            <p:spPr bwMode="auto">
              <a:xfrm>
                <a:off x="5933" y="12471"/>
                <a:ext cx="532" cy="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К</a:t>
                </a:r>
                <a:endParaRPr lang="ru-RU" b="1"/>
              </a:p>
            </p:txBody>
          </p:sp>
          <p:sp>
            <p:nvSpPr>
              <p:cNvPr id="21514" name="Rectangle 18"/>
              <p:cNvSpPr>
                <a:spLocks noChangeArrowheads="1"/>
              </p:cNvSpPr>
              <p:nvPr/>
            </p:nvSpPr>
            <p:spPr bwMode="auto">
              <a:xfrm>
                <a:off x="5119" y="11559"/>
                <a:ext cx="489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В</a:t>
                </a:r>
                <a:endParaRPr lang="ru-RU" b="1"/>
              </a:p>
            </p:txBody>
          </p:sp>
          <p:sp>
            <p:nvSpPr>
              <p:cNvPr id="21515" name="Rectangle 19"/>
              <p:cNvSpPr>
                <a:spLocks noChangeArrowheads="1"/>
              </p:cNvSpPr>
              <p:nvPr/>
            </p:nvSpPr>
            <p:spPr bwMode="auto">
              <a:xfrm>
                <a:off x="3306" y="12044"/>
                <a:ext cx="509" cy="1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 i="1">
                    <a:latin typeface="Times New Roman" pitchFamily="18" charset="0"/>
                  </a:rPr>
                  <a:t>Д</a:t>
                </a:r>
                <a:endParaRPr lang="ru-RU" b="1"/>
              </a:p>
            </p:txBody>
          </p:sp>
          <p:sp>
            <p:nvSpPr>
              <p:cNvPr id="21516" name="Rectangle 20"/>
              <p:cNvSpPr>
                <a:spLocks noChangeArrowheads="1"/>
              </p:cNvSpPr>
              <p:nvPr/>
            </p:nvSpPr>
            <p:spPr bwMode="auto">
              <a:xfrm>
                <a:off x="6095" y="11467"/>
                <a:ext cx="1770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>
                    <a:latin typeface="Times New Roman" pitchFamily="18" charset="0"/>
                  </a:rPr>
                  <a:t>1000</a:t>
                </a:r>
                <a:endParaRPr lang="ru-RU" b="1"/>
              </a:p>
            </p:txBody>
          </p:sp>
          <p:sp>
            <p:nvSpPr>
              <p:cNvPr id="21517" name="Rectangle 21"/>
              <p:cNvSpPr>
                <a:spLocks noChangeArrowheads="1"/>
              </p:cNvSpPr>
              <p:nvPr/>
            </p:nvSpPr>
            <p:spPr bwMode="auto">
              <a:xfrm>
                <a:off x="5689" y="11464"/>
                <a:ext cx="440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 b="1">
                    <a:latin typeface="Symbol" pitchFamily="18" charset="2"/>
                  </a:rPr>
                  <a:t>´</a:t>
                </a:r>
                <a:endParaRPr lang="ru-RU" b="1"/>
              </a:p>
            </p:txBody>
          </p:sp>
          <p:sp>
            <p:nvSpPr>
              <p:cNvPr id="21518" name="Rectangle 22"/>
              <p:cNvSpPr>
                <a:spLocks noChangeArrowheads="1"/>
              </p:cNvSpPr>
              <p:nvPr/>
            </p:nvSpPr>
            <p:spPr bwMode="auto">
              <a:xfrm>
                <a:off x="4261" y="11951"/>
                <a:ext cx="440" cy="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sz="4000">
                    <a:latin typeface="Symbol" pitchFamily="18" charset="2"/>
                  </a:rPr>
                  <a:t>=</a:t>
                </a:r>
                <a:endParaRPr lang="ru-RU"/>
              </a:p>
            </p:txBody>
          </p:sp>
        </p:grpSp>
      </p:grpSp>
      <p:cxnSp>
        <p:nvCxnSpPr>
          <p:cNvPr id="16" name="Прямая соединительная линия 15"/>
          <p:cNvCxnSpPr/>
          <p:nvPr/>
        </p:nvCxnSpPr>
        <p:spPr>
          <a:xfrm>
            <a:off x="3857625" y="2500313"/>
            <a:ext cx="2357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826</TotalTime>
  <Words>844</Words>
  <PresentationFormat>Экран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Розділ №7.  Військова топографія</vt:lpstr>
      <vt:lpstr>Слайд 2</vt:lpstr>
      <vt:lpstr>1. Суть орієнтування на місцевості. Вивчення ділянки місцевості, вибір та нумерація орієнтирів.</vt:lpstr>
      <vt:lpstr>Види орієнтування:</vt:lpstr>
      <vt:lpstr>Способи орієнтування на місцевості:</vt:lpstr>
      <vt:lpstr>ОРІЄНТИРИ – це місцеві предмети і форми рельєфу, відносно яких визначають своє місцезнаходження, розташування об'єктів і цілей, що вказують напрямок руху.</vt:lpstr>
      <vt:lpstr>Загальний порядок вибору орієнтирів:</vt:lpstr>
      <vt:lpstr>2. Способи визначення відстаней.</vt:lpstr>
      <vt:lpstr>Визначення відстані до цілі за формулою</vt:lpstr>
      <vt:lpstr>Кутові розміри предметів вимірюють за допомогою:</vt:lpstr>
      <vt:lpstr>Лінійні величина деяких об'єктів</vt:lpstr>
      <vt:lpstr>Визначення відстані до цілі за формулою</vt:lpstr>
      <vt:lpstr>3. Способи визначення сторін горизонту. Магнітний компас. Робота з компасом. Визначення азимуту магнітного.</vt:lpstr>
      <vt:lpstr>3. За деякими ознаками місцевих предметів : </vt:lpstr>
      <vt:lpstr>2. За небесними світилами: </vt:lpstr>
      <vt:lpstr>Визначення сторін горизонту  за сонцем і годинником</vt:lpstr>
      <vt:lpstr>Слайд 17</vt:lpstr>
      <vt:lpstr>3. За компасом</vt:lpstr>
      <vt:lpstr>Будова  компаса Адріанова</vt:lpstr>
      <vt:lpstr>Визначення магнітного азимуту за допомогою компаса Адріанова</vt:lpstr>
      <vt:lpstr>Слайд 21</vt:lpstr>
      <vt:lpstr>Домашнє завдання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№7. Військова топографія</dc:title>
  <cp:lastModifiedBy>Павло Сергійович</cp:lastModifiedBy>
  <cp:revision>127</cp:revision>
  <dcterms:modified xsi:type="dcterms:W3CDTF">2014-02-12T20:05:22Z</dcterms:modified>
</cp:coreProperties>
</file>